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</p:sldMasterIdLst>
  <p:notesMasterIdLst>
    <p:notesMasterId r:id="rId22"/>
  </p:notesMasterIdLst>
  <p:sldIdLst>
    <p:sldId id="423" r:id="rId5"/>
    <p:sldId id="422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</p:sldIdLst>
  <p:sldSz cx="9144000" cy="6858000" type="screen4x3"/>
  <p:notesSz cx="6950075" cy="9236075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8EA197-804D-8A6E-EA0F-5985E89389CD}" name="Shankar Rao" initials="SR" userId="S::shankar.rao@akesomedical.com::3d881f3d-db8b-4d4e-ad9b-54a4629737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Moore" initials="G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6"/>
    <a:srgbClr val="0070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36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4D682-76BC-4F38-824B-C77B4E0514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B5F63-3307-4A7A-AB61-811DDE6EDB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B024CD-9E04-4028-B8B8-DF5E9D1A13E6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90C645-984F-4DCB-B518-45DA39AB5F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341ABF-C065-4FCD-A1E4-706567A2C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7C158-B5FA-4087-9E4B-24057205DD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CB4A2-967A-423E-A567-FB5FFEB21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758CF8-00E9-4E9F-9C96-880A32F2E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5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6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07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9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47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37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8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56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8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9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4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66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4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74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DAB8E59-1501-4399-9C11-30181EC6256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2954D-9276-48A1-90F8-39DA2818930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6150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9D847788-B3C2-4F2C-8D41-6357C8DA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11480"/>
          </a:xfrm>
          <a:prstGeom prst="rect">
            <a:avLst/>
          </a:prstGeom>
        </p:spPr>
        <p:txBody>
          <a:bodyPr anchor="ctr"/>
          <a:lstStyle>
            <a:lvl1pPr marL="0"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cap="none" baseline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3DD44-AE2A-4A8D-8456-99F980C4CD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72892"/>
            <a:ext cx="8229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FFCE43-F63F-4B6D-8AF2-88D982559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51560"/>
            <a:ext cx="8229600" cy="7239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latin typeface="+mj-lt"/>
              </a:defRPr>
            </a:lvl1pPr>
            <a:lvl2pPr marL="457200" indent="-228600">
              <a:buClrTx/>
              <a:buFontTx/>
              <a:buChar char="−"/>
              <a:defRPr sz="1200">
                <a:latin typeface="+mj-lt"/>
              </a:defRPr>
            </a:lvl2pPr>
            <a:lvl3pPr marL="685800" indent="-228600">
              <a:buClrTx/>
              <a:defRPr sz="1100">
                <a:latin typeface="+mj-lt"/>
              </a:defRPr>
            </a:lvl3pPr>
            <a:lvl4pPr marL="914400" indent="-228600">
              <a:buClrTx/>
              <a:buFontTx/>
              <a:buChar char="−"/>
              <a:defRPr sz="1050">
                <a:latin typeface="+mj-lt"/>
              </a:defRPr>
            </a:lvl4pPr>
            <a:lvl5pPr marL="1143000" indent="-228600">
              <a:buClrTx/>
              <a:buFont typeface="Wingdings" panose="05000000000000000000" pitchFamily="2" charset="2"/>
              <a:buChar char="§"/>
              <a:defRPr sz="10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DA7399-8745-4F63-8A95-5BD1ED63B970}"/>
              </a:ext>
            </a:extLst>
          </p:cNvPr>
          <p:cNvSpPr txBox="1">
            <a:spLocks/>
          </p:cNvSpPr>
          <p:nvPr userDrawn="1"/>
        </p:nvSpPr>
        <p:spPr>
          <a:xfrm>
            <a:off x="5346699" y="6352795"/>
            <a:ext cx="3340101" cy="220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CONFIDENTIAL |  </a:t>
            </a:r>
            <a:fld id="{825DACCA-73C9-2F44-A241-B2756A7486C4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DE97861F-07EC-4E1E-A6F2-27140367D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6353020"/>
            <a:ext cx="1035079" cy="3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2954D-9276-48A1-90F8-39DA2818930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6150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9D847788-B3C2-4F2C-8D41-6357C8DA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11480"/>
          </a:xfrm>
          <a:prstGeom prst="rect">
            <a:avLst/>
          </a:prstGeom>
        </p:spPr>
        <p:txBody>
          <a:bodyPr anchor="ctr"/>
          <a:lstStyle>
            <a:lvl1pPr marL="0"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cap="none" baseline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3DD44-AE2A-4A8D-8456-99F980C4CD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72892"/>
            <a:ext cx="8229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FFCE43-F63F-4B6D-8AF2-88D982559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51560"/>
            <a:ext cx="3886200" cy="7239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latin typeface="+mj-lt"/>
              </a:defRPr>
            </a:lvl1pPr>
            <a:lvl2pPr marL="457200" indent="-228600">
              <a:buClrTx/>
              <a:buFontTx/>
              <a:buChar char="−"/>
              <a:defRPr sz="1200">
                <a:latin typeface="+mj-lt"/>
              </a:defRPr>
            </a:lvl2pPr>
            <a:lvl3pPr marL="685800" indent="-228600">
              <a:buClrTx/>
              <a:defRPr sz="1100">
                <a:latin typeface="+mj-lt"/>
              </a:defRPr>
            </a:lvl3pPr>
            <a:lvl4pPr marL="914400" indent="-228600">
              <a:buClrTx/>
              <a:buFontTx/>
              <a:buChar char="−"/>
              <a:defRPr sz="1050">
                <a:latin typeface="+mj-lt"/>
              </a:defRPr>
            </a:lvl4pPr>
            <a:lvl5pPr marL="1143000" indent="-228600">
              <a:buClrTx/>
              <a:buFont typeface="Wingdings" panose="05000000000000000000" pitchFamily="2" charset="2"/>
              <a:buChar char="§"/>
              <a:defRPr sz="10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DA7399-8745-4F63-8A95-5BD1ED63B970}"/>
              </a:ext>
            </a:extLst>
          </p:cNvPr>
          <p:cNvSpPr txBox="1">
            <a:spLocks/>
          </p:cNvSpPr>
          <p:nvPr userDrawn="1"/>
        </p:nvSpPr>
        <p:spPr>
          <a:xfrm>
            <a:off x="5346699" y="6352795"/>
            <a:ext cx="3340101" cy="220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CONFIDENTIAL |  </a:t>
            </a:r>
            <a:fld id="{825DACCA-73C9-2F44-A241-B2756A7486C4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DE97861F-07EC-4E1E-A6F2-27140367D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6353020"/>
            <a:ext cx="1035079" cy="3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3189B890-0B22-4FB0-9FA4-08995175BE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0600" y="1051560"/>
            <a:ext cx="3886200" cy="2743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1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3261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C640-3A85-4AE9-B09A-571B04DE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038" y="3161740"/>
            <a:ext cx="4518212" cy="322729"/>
          </a:xfrm>
          <a:prstGeom prst="rect">
            <a:avLst/>
          </a:prstGeom>
        </p:spPr>
        <p:txBody>
          <a:bodyPr/>
          <a:lstStyle>
            <a:lvl1pPr algn="l">
              <a:defRPr sz="2118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B0B11E-03F3-4518-B52F-07DA16935B6B}"/>
              </a:ext>
            </a:extLst>
          </p:cNvPr>
          <p:cNvCxnSpPr/>
          <p:nvPr userDrawn="1"/>
        </p:nvCxnSpPr>
        <p:spPr>
          <a:xfrm>
            <a:off x="3617610" y="2021759"/>
            <a:ext cx="0" cy="2420471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8">
            <a:extLst>
              <a:ext uri="{FF2B5EF4-FFF2-40B4-BE49-F238E27FC236}">
                <a16:creationId xmlns:a16="http://schemas.microsoft.com/office/drawing/2014/main" id="{4248561A-06FD-46F4-84D2-C9D47D96E8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412" y="2744564"/>
            <a:ext cx="2796627" cy="97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30D4766-0F81-450B-B49A-2160ED0E490C}"/>
              </a:ext>
            </a:extLst>
          </p:cNvPr>
          <p:cNvSpPr/>
          <p:nvPr userDrawn="1"/>
        </p:nvSpPr>
        <p:spPr>
          <a:xfrm flipH="1">
            <a:off x="4" y="1645920"/>
            <a:ext cx="9141619" cy="5452302"/>
          </a:xfrm>
          <a:custGeom>
            <a:avLst/>
            <a:gdLst>
              <a:gd name="connsiteX0" fmla="*/ 0 w 24377650"/>
              <a:gd name="connsiteY0" fmla="*/ 0 h 10668000"/>
              <a:gd name="connsiteX1" fmla="*/ 24377650 w 24377650"/>
              <a:gd name="connsiteY1" fmla="*/ 0 h 10668000"/>
              <a:gd name="connsiteX2" fmla="*/ 24377650 w 24377650"/>
              <a:gd name="connsiteY2" fmla="*/ 10668000 h 10668000"/>
              <a:gd name="connsiteX3" fmla="*/ 0 w 24377650"/>
              <a:gd name="connsiteY3" fmla="*/ 10668000 h 10668000"/>
              <a:gd name="connsiteX4" fmla="*/ 0 w 24377650"/>
              <a:gd name="connsiteY4" fmla="*/ 0 h 10668000"/>
              <a:gd name="connsiteX0" fmla="*/ 0 w 24377650"/>
              <a:gd name="connsiteY0" fmla="*/ 27709 h 10695709"/>
              <a:gd name="connsiteX1" fmla="*/ 9448800 w 24377650"/>
              <a:gd name="connsiteY1" fmla="*/ 0 h 10695709"/>
              <a:gd name="connsiteX2" fmla="*/ 24377650 w 24377650"/>
              <a:gd name="connsiteY2" fmla="*/ 27709 h 10695709"/>
              <a:gd name="connsiteX3" fmla="*/ 24377650 w 24377650"/>
              <a:gd name="connsiteY3" fmla="*/ 10695709 h 10695709"/>
              <a:gd name="connsiteX4" fmla="*/ 0 w 24377650"/>
              <a:gd name="connsiteY4" fmla="*/ 10695709 h 10695709"/>
              <a:gd name="connsiteX5" fmla="*/ 0 w 24377650"/>
              <a:gd name="connsiteY5" fmla="*/ 27709 h 10695709"/>
              <a:gd name="connsiteX0" fmla="*/ 0 w 24377650"/>
              <a:gd name="connsiteY0" fmla="*/ 27709 h 10695709"/>
              <a:gd name="connsiteX1" fmla="*/ 9448800 w 24377650"/>
              <a:gd name="connsiteY1" fmla="*/ 0 h 10695709"/>
              <a:gd name="connsiteX2" fmla="*/ 12663055 w 24377650"/>
              <a:gd name="connsiteY2" fmla="*/ 1 h 10695709"/>
              <a:gd name="connsiteX3" fmla="*/ 24377650 w 24377650"/>
              <a:gd name="connsiteY3" fmla="*/ 27709 h 10695709"/>
              <a:gd name="connsiteX4" fmla="*/ 24377650 w 24377650"/>
              <a:gd name="connsiteY4" fmla="*/ 10695709 h 10695709"/>
              <a:gd name="connsiteX5" fmla="*/ 0 w 24377650"/>
              <a:gd name="connsiteY5" fmla="*/ 10695709 h 10695709"/>
              <a:gd name="connsiteX6" fmla="*/ 0 w 24377650"/>
              <a:gd name="connsiteY6" fmla="*/ 27709 h 10695709"/>
              <a:gd name="connsiteX0" fmla="*/ 0 w 24377650"/>
              <a:gd name="connsiteY0" fmla="*/ 3241963 h 10695709"/>
              <a:gd name="connsiteX1" fmla="*/ 9448800 w 24377650"/>
              <a:gd name="connsiteY1" fmla="*/ 0 h 10695709"/>
              <a:gd name="connsiteX2" fmla="*/ 12663055 w 24377650"/>
              <a:gd name="connsiteY2" fmla="*/ 1 h 10695709"/>
              <a:gd name="connsiteX3" fmla="*/ 24377650 w 24377650"/>
              <a:gd name="connsiteY3" fmla="*/ 27709 h 10695709"/>
              <a:gd name="connsiteX4" fmla="*/ 24377650 w 24377650"/>
              <a:gd name="connsiteY4" fmla="*/ 10695709 h 10695709"/>
              <a:gd name="connsiteX5" fmla="*/ 0 w 24377650"/>
              <a:gd name="connsiteY5" fmla="*/ 10695709 h 10695709"/>
              <a:gd name="connsiteX6" fmla="*/ 0 w 24377650"/>
              <a:gd name="connsiteY6" fmla="*/ 3241963 h 10695709"/>
              <a:gd name="connsiteX0" fmla="*/ 0 w 24377650"/>
              <a:gd name="connsiteY0" fmla="*/ 3241962 h 10695708"/>
              <a:gd name="connsiteX1" fmla="*/ 9587345 w 24377650"/>
              <a:gd name="connsiteY1" fmla="*/ 3186544 h 10695708"/>
              <a:gd name="connsiteX2" fmla="*/ 12663055 w 24377650"/>
              <a:gd name="connsiteY2" fmla="*/ 0 h 10695708"/>
              <a:gd name="connsiteX3" fmla="*/ 24377650 w 24377650"/>
              <a:gd name="connsiteY3" fmla="*/ 27708 h 10695708"/>
              <a:gd name="connsiteX4" fmla="*/ 24377650 w 24377650"/>
              <a:gd name="connsiteY4" fmla="*/ 10695708 h 10695708"/>
              <a:gd name="connsiteX5" fmla="*/ 0 w 24377650"/>
              <a:gd name="connsiteY5" fmla="*/ 10695708 h 10695708"/>
              <a:gd name="connsiteX6" fmla="*/ 0 w 24377650"/>
              <a:gd name="connsiteY6" fmla="*/ 3241962 h 10695708"/>
              <a:gd name="connsiteX0" fmla="*/ 0 w 24377650"/>
              <a:gd name="connsiteY0" fmla="*/ 3214254 h 10668000"/>
              <a:gd name="connsiteX1" fmla="*/ 9587345 w 24377650"/>
              <a:gd name="connsiteY1" fmla="*/ 3158836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54982 w 24377650"/>
              <a:gd name="connsiteY1" fmla="*/ 3184176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54982 w 24377650"/>
              <a:gd name="connsiteY1" fmla="*/ 326019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82691 w 24377650"/>
              <a:gd name="connsiteY1" fmla="*/ 3158836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82691 w 24377650"/>
              <a:gd name="connsiteY1" fmla="*/ 323485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7065818 w 24377650"/>
              <a:gd name="connsiteY1" fmla="*/ 323485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7065818 w 24377650"/>
              <a:gd name="connsiteY1" fmla="*/ 3196261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5630913 w 24377650"/>
              <a:gd name="connsiteY1" fmla="*/ 326058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5771590 w 24377650"/>
              <a:gd name="connsiteY1" fmla="*/ 3221990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5771590 w 24377650"/>
              <a:gd name="connsiteY1" fmla="*/ 3221990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97105"/>
              <a:gd name="connsiteY0" fmla="*/ 1933253 h 10668000"/>
              <a:gd name="connsiteX1" fmla="*/ 5791045 w 24397105"/>
              <a:gd name="connsiteY1" fmla="*/ 3221990 h 10668000"/>
              <a:gd name="connsiteX2" fmla="*/ 10504150 w 24397105"/>
              <a:gd name="connsiteY2" fmla="*/ 1 h 10668000"/>
              <a:gd name="connsiteX3" fmla="*/ 24397105 w 24397105"/>
              <a:gd name="connsiteY3" fmla="*/ 0 h 10668000"/>
              <a:gd name="connsiteX4" fmla="*/ 24397105 w 24397105"/>
              <a:gd name="connsiteY4" fmla="*/ 10668000 h 10668000"/>
              <a:gd name="connsiteX5" fmla="*/ 19455 w 24397105"/>
              <a:gd name="connsiteY5" fmla="*/ 10668000 h 10668000"/>
              <a:gd name="connsiteX6" fmla="*/ 0 w 24397105"/>
              <a:gd name="connsiteY6" fmla="*/ 1933253 h 10668000"/>
              <a:gd name="connsiteX0" fmla="*/ 1 w 24377650"/>
              <a:gd name="connsiteY0" fmla="*/ 1933253 h 10668000"/>
              <a:gd name="connsiteX1" fmla="*/ 5771590 w 24377650"/>
              <a:gd name="connsiteY1" fmla="*/ 3221990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  <a:gd name="connsiteX0" fmla="*/ 1 w 24377650"/>
              <a:gd name="connsiteY0" fmla="*/ 1933253 h 10668000"/>
              <a:gd name="connsiteX1" fmla="*/ 6219062 w 24377650"/>
              <a:gd name="connsiteY1" fmla="*/ 1958781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  <a:gd name="connsiteX0" fmla="*/ 1 w 24377650"/>
              <a:gd name="connsiteY0" fmla="*/ 1933253 h 10668000"/>
              <a:gd name="connsiteX1" fmla="*/ 7872765 w 24377650"/>
              <a:gd name="connsiteY1" fmla="*/ 1852031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  <a:gd name="connsiteX0" fmla="*/ 1 w 24377650"/>
              <a:gd name="connsiteY0" fmla="*/ 1933253 h 10668000"/>
              <a:gd name="connsiteX1" fmla="*/ 7872765 w 24377650"/>
              <a:gd name="connsiteY1" fmla="*/ 1940990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77650" h="10668000">
                <a:moveTo>
                  <a:pt x="1" y="1933253"/>
                </a:moveTo>
                <a:lnTo>
                  <a:pt x="7872765" y="1940990"/>
                </a:lnTo>
                <a:lnTo>
                  <a:pt x="10484695" y="1"/>
                </a:lnTo>
                <a:lnTo>
                  <a:pt x="24377650" y="0"/>
                </a:lnTo>
                <a:lnTo>
                  <a:pt x="24377650" y="10668000"/>
                </a:lnTo>
                <a:lnTo>
                  <a:pt x="0" y="10668000"/>
                </a:lnTo>
                <a:cubicBezTo>
                  <a:pt x="0" y="7756418"/>
                  <a:pt x="1" y="4844835"/>
                  <a:pt x="1" y="1933253"/>
                </a:cubicBezTo>
                <a:close/>
              </a:path>
            </a:pathLst>
          </a:custGeom>
          <a:blipFill dpi="0" rotWithShape="0">
            <a:blip r:embed="rId2">
              <a:alphaModFix/>
            </a:blip>
            <a:srcRect/>
            <a:stretch>
              <a:fillRect l="13" t="-936" r="-13" b="9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FE779E89-0ACE-4D5F-B262-16ED46CC1F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9075" y="328613"/>
            <a:ext cx="3362325" cy="83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latin typeface="Poppins SemiBold"/>
            </a:endParaRPr>
          </a:p>
          <a:p>
            <a:pPr eaLnBrk="1" hangingPunct="1">
              <a:defRPr/>
            </a:pPr>
            <a:endParaRPr lang="en-US" altLang="en-US" sz="2400">
              <a:latin typeface="Poppins SemiBold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76E2E8C8-CAB8-4CBC-B075-2342F6521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1713" y="559939"/>
            <a:ext cx="2730500" cy="95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9231" y="2926138"/>
            <a:ext cx="7656483" cy="8156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8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  <a:lvl2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3pPr>
            <a:lvl4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4pPr>
            <a:lvl5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CD7D1CA-F5B9-4C49-A601-A07F360613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231" y="3887014"/>
            <a:ext cx="7656483" cy="341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  <a:lvl2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3pPr>
            <a:lvl4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4pPr>
            <a:lvl5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C539AB-01F8-453C-8476-86944C276A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9231" y="4387757"/>
            <a:ext cx="7656483" cy="341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  <a:lvl2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3pPr>
            <a:lvl4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4pPr>
            <a:lvl5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5540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066088-A23A-435A-8B4A-81BAEC51159F}"/>
              </a:ext>
            </a:extLst>
          </p:cNvPr>
          <p:cNvSpPr txBox="1"/>
          <p:nvPr userDrawn="1"/>
        </p:nvSpPr>
        <p:spPr>
          <a:xfrm>
            <a:off x="-1959429" y="367121"/>
            <a:ext cx="135853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49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162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215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06225-098D-42E5-A0D1-217C962ACE1B}"/>
              </a:ext>
            </a:extLst>
          </p:cNvPr>
          <p:cNvSpPr txBox="1"/>
          <p:nvPr userDrawn="1"/>
        </p:nvSpPr>
        <p:spPr>
          <a:xfrm>
            <a:off x="-1959429" y="1381126"/>
            <a:ext cx="135853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244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119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6AC96-AC5E-44CD-975B-926621151133}"/>
              </a:ext>
            </a:extLst>
          </p:cNvPr>
          <p:cNvSpPr txBox="1"/>
          <p:nvPr userDrawn="1"/>
        </p:nvSpPr>
        <p:spPr>
          <a:xfrm>
            <a:off x="-1959429" y="2395130"/>
            <a:ext cx="1358538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166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2" r:id="rId2"/>
    <p:sldLayoutId id="2147483953" r:id="rId3"/>
    <p:sldLayoutId id="2147483951" r:id="rId4"/>
  </p:sldLayoutIdLst>
  <p:txStyles>
    <p:titleStyle>
      <a:lvl1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BD81-D8A6-3F1F-36B1-7D4EB819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588" y="3134581"/>
            <a:ext cx="4518212" cy="749357"/>
          </a:xfrm>
        </p:spPr>
        <p:txBody>
          <a:bodyPr/>
          <a:lstStyle/>
          <a:p>
            <a:r>
              <a:rPr lang="en-US" sz="2800">
                <a:solidFill>
                  <a:srgbClr val="0066A6"/>
                </a:solidFill>
              </a:rPr>
              <a:t>Employer portal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9C9DD-DFC9-F111-9046-D9E1E038A837}"/>
              </a:ext>
            </a:extLst>
          </p:cNvPr>
          <p:cNvSpPr txBox="1"/>
          <p:nvPr/>
        </p:nvSpPr>
        <p:spPr>
          <a:xfrm>
            <a:off x="5486401" y="6364586"/>
            <a:ext cx="3361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Copyright ©2022 Akeso Occupational Health</a:t>
            </a:r>
          </a:p>
        </p:txBody>
      </p:sp>
    </p:spTree>
    <p:extLst>
      <p:ext uri="{BB962C8B-B14F-4D97-AF65-F5344CB8AC3E}">
        <p14:creationId xmlns:p14="http://schemas.microsoft.com/office/powerpoint/2010/main" val="379440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User Management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Add New Department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8" y="1320720"/>
            <a:ext cx="7228383" cy="4216557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0CF234A-AAAF-5122-BDEA-B71E40BF50C1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 details and access for new departments</a:t>
            </a:r>
          </a:p>
        </p:txBody>
      </p:sp>
    </p:spTree>
    <p:extLst>
      <p:ext uri="{BB962C8B-B14F-4D97-AF65-F5344CB8AC3E}">
        <p14:creationId xmlns:p14="http://schemas.microsoft.com/office/powerpoint/2010/main" val="268736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User Management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Add New User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8" y="1320720"/>
            <a:ext cx="7228383" cy="421655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3BBBAD-437F-782C-15D7-23E13A61B074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 details and access for new users</a:t>
            </a:r>
          </a:p>
        </p:txBody>
      </p:sp>
    </p:spTree>
    <p:extLst>
      <p:ext uri="{BB962C8B-B14F-4D97-AF65-F5344CB8AC3E}">
        <p14:creationId xmlns:p14="http://schemas.microsoft.com/office/powerpoint/2010/main" val="35676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Patient Management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Add New Employee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8" y="1320720"/>
            <a:ext cx="7228383" cy="421655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FEE45D9-E9A1-A353-A773-8236E78E8382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 details for new employees (patients)</a:t>
            </a:r>
          </a:p>
        </p:txBody>
      </p:sp>
    </p:spTree>
    <p:extLst>
      <p:ext uri="{BB962C8B-B14F-4D97-AF65-F5344CB8AC3E}">
        <p14:creationId xmlns:p14="http://schemas.microsoft.com/office/powerpoint/2010/main" val="56408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Patient Management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List of Employees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9" y="1320720"/>
            <a:ext cx="7228381" cy="421655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A415038-B138-E6CE-96BD-AB8A75B686C2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Search/Manage employees (patients)</a:t>
            </a:r>
          </a:p>
        </p:txBody>
      </p:sp>
    </p:spTree>
    <p:extLst>
      <p:ext uri="{BB962C8B-B14F-4D97-AF65-F5344CB8AC3E}">
        <p14:creationId xmlns:p14="http://schemas.microsoft.com/office/powerpoint/2010/main" val="38773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Patient Search/Individual Records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9" y="1320720"/>
            <a:ext cx="7228381" cy="421655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03359B-CDB4-BB19-9D86-123192B4D735}"/>
              </a:ext>
            </a:extLst>
          </p:cNvPr>
          <p:cNvSpPr/>
          <p:nvPr/>
        </p:nvSpPr>
        <p:spPr>
          <a:xfrm>
            <a:off x="5920967" y="1140745"/>
            <a:ext cx="2960484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Individual employee search &amp; patient records</a:t>
            </a:r>
          </a:p>
        </p:txBody>
      </p:sp>
    </p:spTree>
    <p:extLst>
      <p:ext uri="{BB962C8B-B14F-4D97-AF65-F5344CB8AC3E}">
        <p14:creationId xmlns:p14="http://schemas.microsoft.com/office/powerpoint/2010/main" val="67974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Document Preview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9" y="1320720"/>
            <a:ext cx="7228380" cy="421655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F5AE388-42FF-8814-C060-521259B5217A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View records on screen or print hard copy</a:t>
            </a:r>
          </a:p>
        </p:txBody>
      </p:sp>
    </p:spTree>
    <p:extLst>
      <p:ext uri="{BB962C8B-B14F-4D97-AF65-F5344CB8AC3E}">
        <p14:creationId xmlns:p14="http://schemas.microsoft.com/office/powerpoint/2010/main" val="11987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Export/Print Lists and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9" y="1320720"/>
            <a:ext cx="7228380" cy="421655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1042850-F0F5-122E-187A-CFC36622B301}"/>
              </a:ext>
            </a:extLst>
          </p:cNvPr>
          <p:cNvSpPr/>
          <p:nvPr/>
        </p:nvSpPr>
        <p:spPr>
          <a:xfrm>
            <a:off x="6047715" y="1004956"/>
            <a:ext cx="2779415" cy="1448555"/>
          </a:xfrm>
          <a:prstGeom prst="cloudCallout">
            <a:avLst>
              <a:gd name="adj1" fmla="val 7831"/>
              <a:gd name="adj2" fmla="val 7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Export details to Excel or print as hard copy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F23A36-356C-EE88-043D-969C0D68DED0}"/>
              </a:ext>
            </a:extLst>
          </p:cNvPr>
          <p:cNvSpPr/>
          <p:nvPr/>
        </p:nvSpPr>
        <p:spPr>
          <a:xfrm>
            <a:off x="7387627" y="2833734"/>
            <a:ext cx="479833" cy="289711"/>
          </a:xfrm>
          <a:prstGeom prst="ellipse">
            <a:avLst/>
          </a:prstGeom>
          <a:noFill/>
          <a:ln w="38100">
            <a:solidFill>
              <a:srgbClr val="006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View Hyperlink Contents on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9" y="1320720"/>
            <a:ext cx="7228380" cy="421655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4D14D59-8501-14EC-3154-B15D29D23B8A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View details on screen or print hard copy</a:t>
            </a:r>
          </a:p>
        </p:txBody>
      </p:sp>
    </p:spTree>
    <p:extLst>
      <p:ext uri="{BB962C8B-B14F-4D97-AF65-F5344CB8AC3E}">
        <p14:creationId xmlns:p14="http://schemas.microsoft.com/office/powerpoint/2010/main" val="108145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Logon Page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B211A6-1EF5-4E0E-01E1-391D82CD5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996" y="1122482"/>
            <a:ext cx="6942389" cy="461303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4E7984D-E1C6-E2E4-4722-BDB6B5566E8F}"/>
              </a:ext>
            </a:extLst>
          </p:cNvPr>
          <p:cNvSpPr/>
          <p:nvPr/>
        </p:nvSpPr>
        <p:spPr>
          <a:xfrm>
            <a:off x="6183518" y="1412341"/>
            <a:ext cx="2643612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Secure user access managed</a:t>
            </a:r>
          </a:p>
          <a:p>
            <a:pPr algn="ctr"/>
            <a:r>
              <a:rPr lang="en-US"/>
              <a:t>internally</a:t>
            </a:r>
          </a:p>
        </p:txBody>
      </p:sp>
    </p:spTree>
    <p:extLst>
      <p:ext uri="{BB962C8B-B14F-4D97-AF65-F5344CB8AC3E}">
        <p14:creationId xmlns:p14="http://schemas.microsoft.com/office/powerpoint/2010/main" val="34598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Home Page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srgbClr val="0066A6"/>
                </a:solidFill>
              </a:rPr>
              <a:t>Clinic Shared Documents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7" y="1122482"/>
            <a:ext cx="7228387" cy="461303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6C910DA-30B1-AF27-EF34-53AF5FD13A2E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Relevant clinical details available following patient visit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88080-4505-74F1-C76C-4F677C7C0403}"/>
              </a:ext>
            </a:extLst>
          </p:cNvPr>
          <p:cNvSpPr/>
          <p:nvPr/>
        </p:nvSpPr>
        <p:spPr>
          <a:xfrm>
            <a:off x="3250194" y="3096285"/>
            <a:ext cx="1385180" cy="2263366"/>
          </a:xfrm>
          <a:prstGeom prst="rect">
            <a:avLst/>
          </a:prstGeom>
          <a:noFill/>
          <a:ln w="38100">
            <a:solidFill>
              <a:srgbClr val="006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Billing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7" y="1320720"/>
            <a:ext cx="7228387" cy="421655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AE9E4DC-2359-8D76-4B7B-3BB76591ACAE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Track invoices, payments, and AR aging</a:t>
            </a:r>
          </a:p>
        </p:txBody>
      </p:sp>
    </p:spTree>
    <p:extLst>
      <p:ext uri="{BB962C8B-B14F-4D97-AF65-F5344CB8AC3E}">
        <p14:creationId xmlns:p14="http://schemas.microsoft.com/office/powerpoint/2010/main" val="404796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Billing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Invoices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7" y="1320720"/>
            <a:ext cx="7228387" cy="421655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B16CB59-627E-036B-2D3D-BA0F22C127E4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Summary and detail reports of billed services</a:t>
            </a:r>
          </a:p>
        </p:txBody>
      </p:sp>
    </p:spTree>
    <p:extLst>
      <p:ext uri="{BB962C8B-B14F-4D97-AF65-F5344CB8AC3E}">
        <p14:creationId xmlns:p14="http://schemas.microsoft.com/office/powerpoint/2010/main" val="366186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Billing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Payments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7" y="1320720"/>
            <a:ext cx="7228386" cy="421655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2048AAB-CC49-E5F1-4FB9-2AC4299F1E6F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Summary and detail reports of payments issued</a:t>
            </a:r>
          </a:p>
        </p:txBody>
      </p:sp>
    </p:spTree>
    <p:extLst>
      <p:ext uri="{BB962C8B-B14F-4D97-AF65-F5344CB8AC3E}">
        <p14:creationId xmlns:p14="http://schemas.microsoft.com/office/powerpoint/2010/main" val="184345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Billing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AR Aging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7" y="1320720"/>
            <a:ext cx="7228386" cy="4216558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54F8C6-3C90-89EC-D7D0-9984C3FCADC4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Summary and detail AR by Job or by TPA source</a:t>
            </a:r>
          </a:p>
        </p:txBody>
      </p:sp>
    </p:spTree>
    <p:extLst>
      <p:ext uri="{BB962C8B-B14F-4D97-AF65-F5344CB8AC3E}">
        <p14:creationId xmlns:p14="http://schemas.microsoft.com/office/powerpoint/2010/main" val="112971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User Management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List of Departments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7" y="1320720"/>
            <a:ext cx="7228385" cy="4216558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E35DFF2-D81F-63F3-FFB3-F6CD82253C0E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Manage access for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58041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>
                <a:solidFill>
                  <a:srgbClr val="0066A6"/>
                </a:solidFill>
              </a:rPr>
              <a:t>User Management Tab </a:t>
            </a:r>
            <a:r>
              <a:rPr lang="en-US">
                <a:solidFill>
                  <a:srgbClr val="0066A6"/>
                </a:solidFill>
                <a:sym typeface="Wingdings" panose="05000000000000000000" pitchFamily="2" charset="2"/>
              </a:rPr>
              <a:t> List of Users</a:t>
            </a:r>
            <a:endParaRPr lang="en-US">
              <a:solidFill>
                <a:srgbClr val="0066A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3A16-3A74-0EB7-3F02-F81955DE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7" y="1320720"/>
            <a:ext cx="7228385" cy="4216557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AF7BEF0-2148-1522-3C2F-E610E887A627}"/>
              </a:ext>
            </a:extLst>
          </p:cNvPr>
          <p:cNvSpPr/>
          <p:nvPr/>
        </p:nvSpPr>
        <p:spPr>
          <a:xfrm>
            <a:off x="6047715" y="1412341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Manage details and access for business users</a:t>
            </a:r>
          </a:p>
        </p:txBody>
      </p:sp>
    </p:spTree>
    <p:extLst>
      <p:ext uri="{BB962C8B-B14F-4D97-AF65-F5344CB8AC3E}">
        <p14:creationId xmlns:p14="http://schemas.microsoft.com/office/powerpoint/2010/main" val="102708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MRUCOLORS" val="&lt;?xml version=&quot;1.0&quot; encoding=&quot;utf-8&quot;?&gt;&#10;&lt;MRU&gt;&#10;  &lt;CustomColorsMRU&gt;&#10;    &lt;Color aRGB=&quot;FF0066A6&quot; Intensity=&quot;3&quot; /&gt;&#10;    &lt;Color aRGB=&quot;FF31A2D7&quot; Intensity=&quot;1&quot; /&gt;&#10;  &lt;/CustomColorsMRU&gt;&#10;  &lt;ColorsPatternsMRU&gt;&#10;    &lt;Button ID=&quot;menuSeriesColor&quot; aRGB=&quot;FF0066A6&quot; Intensity=&quot;3&quot; /&gt;&#10;  &lt;/ColorsPatternsMRU&gt;&#10;&lt;/MRU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Akse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A2D7"/>
      </a:accent1>
      <a:accent2>
        <a:srgbClr val="F47721"/>
      </a:accent2>
      <a:accent3>
        <a:srgbClr val="6D6E71"/>
      </a:accent3>
      <a:accent4>
        <a:srgbClr val="0E1039"/>
      </a:accent4>
      <a:accent5>
        <a:srgbClr val="2FA3D6"/>
      </a:accent5>
      <a:accent6>
        <a:srgbClr val="0066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Widescreen Akeso" id="{2B6F7E5D-793D-416D-A0B7-803F8ACF4323}" vid="{5320DE6D-7009-4E81-B619-346FFAF03D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df625b-6d51-44c0-ba77-7adbdf722ba2">
      <UserInfo>
        <DisplayName/>
        <AccountId xsi:nil="true"/>
        <AccountType/>
      </UserInfo>
    </SharedWithUsers>
    <TaxCatchAll xmlns="fddf625b-6d51-44c0-ba77-7adbdf722ba2" xsi:nil="true"/>
    <lcf76f155ced4ddcb4097134ff3c332f xmlns="1a2e2960-09bd-4e7f-b2cb-282a284448af">
      <Terms xmlns="http://schemas.microsoft.com/office/infopath/2007/PartnerControls"/>
    </lcf76f155ced4ddcb4097134ff3c332f>
    <MediaLengthInSeconds xmlns="1a2e2960-09bd-4e7f-b2cb-282a284448a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BD934557A40429BE55C68BCC140B5" ma:contentTypeVersion="16" ma:contentTypeDescription="Create a new document." ma:contentTypeScope="" ma:versionID="6092aa52840338f7f13aeb4fccdefecf">
  <xsd:schema xmlns:xsd="http://www.w3.org/2001/XMLSchema" xmlns:xs="http://www.w3.org/2001/XMLSchema" xmlns:p="http://schemas.microsoft.com/office/2006/metadata/properties" xmlns:ns2="fddf625b-6d51-44c0-ba77-7adbdf722ba2" xmlns:ns3="1a2e2960-09bd-4e7f-b2cb-282a284448af" targetNamespace="http://schemas.microsoft.com/office/2006/metadata/properties" ma:root="true" ma:fieldsID="b12063e55132601d79b883edf8d6b31e" ns2:_="" ns3:_="">
    <xsd:import namespace="fddf625b-6d51-44c0-ba77-7adbdf722ba2"/>
    <xsd:import namespace="1a2e2960-09bd-4e7f-b2cb-282a284448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625b-6d51-44c0-ba77-7adbdf722b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3eb150-501e-43f3-b61c-3955c059518d}" ma:internalName="TaxCatchAll" ma:showField="CatchAllData" ma:web="fddf625b-6d51-44c0-ba77-7adbdf722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e2960-09bd-4e7f-b2cb-282a284448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b529deb-2766-4c86-be24-43f2b14d3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05761-35F8-45D9-99C1-85DFD3C984E9}">
  <ds:schemaRefs>
    <ds:schemaRef ds:uri="1a2e2960-09bd-4e7f-b2cb-282a284448af"/>
    <ds:schemaRef ds:uri="fddf625b-6d51-44c0-ba77-7adbdf722b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B2E55A-3307-4F75-A07F-3AD8D39A0F50}"/>
</file>

<file path=customXml/itemProps3.xml><?xml version="1.0" encoding="utf-8"?>
<ds:datastoreItem xmlns:ds="http://schemas.openxmlformats.org/officeDocument/2006/customXml" ds:itemID="{927E936A-36F7-4446-A51F-9E8F746262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(4:3)</PresentationFormat>
  <Paragraphs>51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Poppins SemiBold</vt:lpstr>
      <vt:lpstr>Wingdings</vt:lpstr>
      <vt:lpstr>Office Theme</vt:lpstr>
      <vt:lpstr>Employer portal demo</vt:lpstr>
      <vt:lpstr>Logon Page</vt:lpstr>
      <vt:lpstr>Home Page  Clinic Shared Documents</vt:lpstr>
      <vt:lpstr>Billing Tab</vt:lpstr>
      <vt:lpstr>Billing Tab  Invoices</vt:lpstr>
      <vt:lpstr>Billing Tab  Payments</vt:lpstr>
      <vt:lpstr>Billing Tab  AR Aging</vt:lpstr>
      <vt:lpstr>User Management Tab  List of Departments</vt:lpstr>
      <vt:lpstr>User Management Tab  List of Users</vt:lpstr>
      <vt:lpstr>User Management Tab  Add New Department</vt:lpstr>
      <vt:lpstr>User Management Tab  Add New User</vt:lpstr>
      <vt:lpstr>Patient Management Tab  Add New Employee</vt:lpstr>
      <vt:lpstr>Patient Management Tab  List of Employees</vt:lpstr>
      <vt:lpstr>Patient Search/Individual Records</vt:lpstr>
      <vt:lpstr>Document Preview</vt:lpstr>
      <vt:lpstr>Export/Print Lists and Reports</vt:lpstr>
      <vt:lpstr>View Hyperlink Contents on Screen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portal demo</dc:title>
  <dc:creator>Gregory Moore</dc:creator>
  <cp:lastModifiedBy>Elizabeth Blush</cp:lastModifiedBy>
  <cp:revision>1</cp:revision>
  <cp:lastPrinted>2021-12-02T23:59:02Z</cp:lastPrinted>
  <dcterms:created xsi:type="dcterms:W3CDTF">2020-06-23T03:47:51Z</dcterms:created>
  <dcterms:modified xsi:type="dcterms:W3CDTF">2023-03-07T21:44:25Z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0x010100581BD934557A40429BE55C68BCC140B5</vt:lpwstr>
  </property>
  <property fmtid="{D5CDD505-2E9C-101B-9397-08002B2CF9AE}" pid="3" name="Order">
    <vt:r8>15000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